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32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hub.net/repositories/compar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_Lemmk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erver_(computing)" TargetMode="External"/><Relationship Id="rId4" Type="http://schemas.openxmlformats.org/officeDocument/2006/relationships/hyperlink" Target="https://en.wikipedia.org/wiki/File_Transfer_Protocol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grammer" TargetMode="External"/><Relationship Id="rId13" Type="http://schemas.openxmlformats.org/officeDocument/2006/relationships/hyperlink" Target="https://en.wikipedia.org/wiki/Usenet" TargetMode="External"/><Relationship Id="rId18" Type="http://schemas.openxmlformats.org/officeDocument/2006/relationships/hyperlink" Target="https://en.wikipedia.org/wiki/Obsolete" TargetMode="External"/><Relationship Id="rId3" Type="http://schemas.openxmlformats.org/officeDocument/2006/relationships/hyperlink" Target="https://en.wikipedia.org/wiki/Software_bug" TargetMode="External"/><Relationship Id="rId21" Type="http://schemas.openxmlformats.org/officeDocument/2006/relationships/hyperlink" Target="https://en.wikipedia.org/wiki/David_S._Miller" TargetMode="External"/><Relationship Id="rId7" Type="http://schemas.openxmlformats.org/officeDocument/2006/relationships/hyperlink" Target="https://en.wikipedia.org/wiki/Beta_test" TargetMode="External"/><Relationship Id="rId12" Type="http://schemas.openxmlformats.org/officeDocument/2006/relationships/hyperlink" Target="https://en.wikipedia.org/wiki/Kernel_(computer_science)" TargetMode="External"/><Relationship Id="rId17" Type="http://schemas.openxmlformats.org/officeDocument/2006/relationships/hyperlink" Target="https://en.wikipedia.org/wiki/Linux" TargetMode="External"/><Relationship Id="rId2" Type="http://schemas.openxmlformats.org/officeDocument/2006/relationships/slide" Target="../slides/slide15.xml"/><Relationship Id="rId16" Type="http://schemas.openxmlformats.org/officeDocument/2006/relationships/hyperlink" Target="https://en.wikipedia.org/wiki/Monolithic_kernel" TargetMode="External"/><Relationship Id="rId20" Type="http://schemas.openxmlformats.org/officeDocument/2006/relationships/hyperlink" Target="https://en.wikipedia.org/wiki/Peter_MacDonald_(computer_programmer)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inus_Torvalds" TargetMode="External"/><Relationship Id="rId11" Type="http://schemas.openxmlformats.org/officeDocument/2006/relationships/hyperlink" Target="https://en.wikipedia.org/wiki/Linux_kernel" TargetMode="External"/><Relationship Id="rId24" Type="http://schemas.openxmlformats.org/officeDocument/2006/relationships/hyperlink" Target="https://en.wikipedia.org/wiki/Tanenbaum%E2%80%93Torvalds_debate" TargetMode="External"/><Relationship Id="rId5" Type="http://schemas.openxmlformats.org/officeDocument/2006/relationships/hyperlink" Target="https://en.wikipedia.org/wiki/The_Cathedral_and_the_Bazaar" TargetMode="External"/><Relationship Id="rId15" Type="http://schemas.openxmlformats.org/officeDocument/2006/relationships/hyperlink" Target="https://en.wikipedia.org/wiki/Microkernel" TargetMode="External"/><Relationship Id="rId23" Type="http://schemas.openxmlformats.org/officeDocument/2006/relationships/hyperlink" Target="https://en.wikipedia.org/wiki/Flame_war" TargetMode="External"/><Relationship Id="rId10" Type="http://schemas.openxmlformats.org/officeDocument/2006/relationships/hyperlink" Target="https://en.wikipedia.org/wiki/Andrew_S._Tanenbaum" TargetMode="External"/><Relationship Id="rId19" Type="http://schemas.openxmlformats.org/officeDocument/2006/relationships/hyperlink" Target="https://en.wikipedia.org/wiki/Tanenbaum%E2%80%93Torvalds_debate#cite_note-TanenbaumPost1-1" TargetMode="External"/><Relationship Id="rId4" Type="http://schemas.openxmlformats.org/officeDocument/2006/relationships/hyperlink" Target="https://en.wikipedia.org/wiki/Eric_S._Raymond" TargetMode="External"/><Relationship Id="rId9" Type="http://schemas.openxmlformats.org/officeDocument/2006/relationships/hyperlink" Target="https://en.wikipedia.org/wiki/Linus%27s_law" TargetMode="External"/><Relationship Id="rId14" Type="http://schemas.openxmlformats.org/officeDocument/2006/relationships/hyperlink" Target="https://en.wikipedia.org/wiki/Comp.os.minix" TargetMode="External"/><Relationship Id="rId22" Type="http://schemas.openxmlformats.org/officeDocument/2006/relationships/hyperlink" Target="https://en.wikipedia.org/wiki/Theodore_Ts%27o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Tableau is made of 914,858 source code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a development org of 1,337 people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is a type of version control system to enable collaboration across all those people and all of those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70% of VCS are using Git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3"/>
              </a:rPr>
              <a:t>https://www.openhub.net/repositories/compare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Initially, Torvalds wanted to call the kernel he developed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Freax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(a combination of "free", "freak", and the letter X to indicate that it is a Unix-like system), but his friend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Ari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Lemmke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who administered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File Transfer Protocol"/>
              </a:rPr>
              <a:t>FTP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Server (computing)"/>
              </a:rPr>
              <a:t>server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where the kernel was first hosted for download, named Torvalds's directory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 (“C with classes”)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who the “K” is in K&amp;R?</a:t>
            </a:r>
            <a:endParaRPr dirty="0"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Linus's law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the assertion that "given enough eyeballs, all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Software bug"/>
              </a:rPr>
              <a:t>bugs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shallow".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law was formulated by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Eric S. Raymond"/>
              </a:rPr>
              <a:t>Eric S. Raymond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his essay and book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The Cathedral and the Bazaar"/>
              </a:rPr>
              <a:t>The Cathedral and the Bazaar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(1999), and was named in honor of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more formal statement is: "Given a large enough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Beta test"/>
              </a:rPr>
              <a:t>beta-tester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co-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Programmer"/>
              </a:rPr>
              <a:t>developer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base, almost every problem will be characterized quickly and the fix obvious to someone.“</a:t>
            </a:r>
          </a:p>
          <a:p>
            <a:r>
              <a:rPr lang="en-US" dirty="0">
                <a:hlinkClick r:id="rId9"/>
              </a:rPr>
              <a:t>https://en.wikipedia.org/wiki/Linus%27s_law</a:t>
            </a:r>
            <a:endParaRPr lang="en-US" dirty="0"/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Tanenbaum–Torvalds debate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 a debate between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 tooltip="Andrew S. Tanenbaum"/>
              </a:rPr>
              <a:t>Andrew S. Tanenbaum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regarding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 tooltip="Linux kernel"/>
              </a:rPr>
              <a:t>Linux 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2" tooltip="Kernel (computer science)"/>
              </a:rPr>
              <a:t>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architecture in general. Tanenbaum began the debate in 1992 on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3" tooltip="Usenet"/>
              </a:rPr>
              <a:t>Usenet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discussion group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4" tooltip="Comp.os.minix"/>
              </a:rPr>
              <a:t>comp.os.minix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arguing that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5" tooltip="Microkernel"/>
              </a:rPr>
              <a:t>microkernels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superior to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6" tooltip="Monolithic kernel"/>
              </a:rPr>
              <a:t>monolithic 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therefore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7" tooltip="Linux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was, even in 1992,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8" tooltip="Obsolete"/>
              </a:rPr>
              <a:t>obsolete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9"/>
              </a:rPr>
              <a:t>[1]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Linux kernel developers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0" tooltip="Peter MacDonald (computer programmer)"/>
              </a:rPr>
              <a:t>Peter MacDonald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1" tooltip="David S. Miller"/>
              </a:rPr>
              <a:t>David S. Miller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Theodore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Ts'o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also joined the debate.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debate has sometimes been considered a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3" tooltip="Flame war"/>
              </a:rPr>
              <a:t>flame war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dirty="0">
                <a:hlinkClick r:id="rId24"/>
              </a:rPr>
              <a:t>https://en.wikipedia.org/wiki/Tanenbaum%E2%80%93Torvalds_debate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might actually be something Linus would do (look up working with him)</a:t>
            </a:r>
            <a:endParaRPr dirty="0"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Ritchie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 by K&amp;R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547088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4944979" y="697832"/>
            <a:ext cx="3976437" cy="403659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it-IT" sz="1200" dirty="0"/>
              <a:t>&lt;ul&gt;</a:t>
            </a:r>
          </a:p>
          <a:p>
            <a:r>
              <a:rPr lang="it-IT" sz="1200" b="1" dirty="0"/>
              <a:t>    &lt;li&gt;Programming Languages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&lt;li&gt;C&lt;/li&gt;</a:t>
            </a:r>
          </a:p>
          <a:p>
            <a:r>
              <a:rPr lang="it-IT" sz="1200" dirty="0"/>
              <a:t>            &lt;li&gt;C++&lt;/li&gt;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b="1" dirty="0"/>
              <a:t>    &lt;li&gt;Books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&lt;li&gt;The C Programming Language&lt;/li&gt;</a:t>
            </a:r>
          </a:p>
          <a:p>
            <a:r>
              <a:rPr lang="it-IT" sz="1200" dirty="0"/>
              <a:t>            &lt;li&gt;The C++ Programming Language&lt;/li&gt;</a:t>
            </a:r>
          </a:p>
          <a:p>
            <a:r>
              <a:rPr lang="it-IT" sz="1200" dirty="0"/>
              <a:t>            &lt;li&gt;A Tour of 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b="1" dirty="0"/>
              <a:t> &lt;li&gt;Kernels</a:t>
            </a:r>
          </a:p>
          <a:p>
            <a:r>
              <a:rPr lang="it-IT" sz="1200" b="1" dirty="0"/>
              <a:t>        </a:t>
            </a:r>
            <a:r>
              <a:rPr lang="it-IT" sz="1200" dirty="0"/>
              <a:t>&lt;ul&gt;</a:t>
            </a:r>
          </a:p>
          <a:p>
            <a:r>
              <a:rPr lang="it-IT" sz="1200" dirty="0"/>
              <a:t>            &lt;li&gt;Unix&lt;/li&gt;</a:t>
            </a:r>
          </a:p>
          <a:p>
            <a:r>
              <a:rPr lang="it-IT" sz="1200" dirty="0"/>
              <a:t>        &lt;/ul&gt;</a:t>
            </a:r>
          </a:p>
          <a:p>
            <a:r>
              <a:rPr lang="it-IT" sz="1200" b="1" dirty="0"/>
              <a:t> &lt;/li&gt;</a:t>
            </a:r>
          </a:p>
          <a:p>
            <a:r>
              <a:rPr lang="it-IT" sz="1200" dirty="0"/>
              <a:t>&lt;/ul&gt;</a:t>
            </a:r>
            <a:br>
              <a:rPr lang="it-IT" sz="800" dirty="0"/>
            </a:br>
            <a:endParaRPr lang="it-IT" sz="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1666345" y="1739627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271176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912976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1624229" y="3737193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B061F-7D6B-4861-950B-BA6E765C4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493" y="6936"/>
            <a:ext cx="1947159" cy="1217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61715" y="74730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2267925" y="1697521"/>
            <a:ext cx="576917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Linux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Linus’s law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Tanenbaum–Torvalds debate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>
            <p:extLst>
              <p:ext uri="{D42A27DB-BD31-4B8C-83A1-F6EECF244321}">
                <p14:modId xmlns:p14="http://schemas.microsoft.com/office/powerpoint/2010/main" val="2993216002"/>
              </p:ext>
            </p:extLst>
          </p:nvPr>
        </p:nvGraphicFramePr>
        <p:xfrm>
          <a:off x="228600" y="3242511"/>
          <a:ext cx="8734926" cy="1406221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367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2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&lt;li&gt;Programming Languages...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&lt;li&gt;Books...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&lt;li&gt;Kernels...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600" strike="sngStrike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&lt;li&gt;Linux&lt;/li&gt;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&lt;li&gt;Linus’s law&lt;/li&gt;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&lt;li&gt;Tanenbaum–Torvalds debate&lt;/li&gt;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19459" y="861175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825" y="1209518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Bjarne’s </a:t>
            </a:r>
            <a:r>
              <a:rPr lang="en" dirty="0">
                <a:solidFill>
                  <a:schemeClr val="dk1"/>
                </a:solidFill>
              </a:rPr>
              <a:t>Edits Are Ready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Conflicts with the Master Branch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</a:t>
            </a:r>
            <a:r>
              <a:rPr lang="en" dirty="0">
                <a:solidFill>
                  <a:schemeClr val="dk1"/>
                </a:solidFill>
              </a:rPr>
              <a:t> Resolves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1469102" y="3962400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728" y="363591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752474" y="810325"/>
            <a:ext cx="4271210" cy="396019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C++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&lt;li&gt;A Tour of 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&lt;li&gt;Unix&lt;/li&gt;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&lt;/</a:t>
            </a: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339291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&lt;li&gt;C++&lt;/li&gt;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C++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 Tour of C++&lt;/li&gt; </a:t>
            </a:r>
          </a:p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9" y="3227062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F4DA8D2A-551D-4C7F-9BE8-CCF47EF5B285}"/>
              </a:ext>
            </a:extLst>
          </p:cNvPr>
          <p:cNvSpPr/>
          <p:nvPr/>
        </p:nvSpPr>
        <p:spPr>
          <a:xfrm>
            <a:off x="3844089" y="1533952"/>
            <a:ext cx="727911" cy="55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9" name="Google Shape;959;p79"/>
          <p:cNvSpPr/>
          <p:nvPr/>
        </p:nvSpPr>
        <p:spPr>
          <a:xfrm rot="5393696" flipH="1">
            <a:off x="7735836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986287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986287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13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049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5550762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08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8422987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00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950;p78">
            <a:extLst>
              <a:ext uri="{FF2B5EF4-FFF2-40B4-BE49-F238E27FC236}">
                <a16:creationId xmlns:a16="http://schemas.microsoft.com/office/drawing/2014/main" id="{B67C0CDD-2379-40CE-B292-83016B8A3239}"/>
              </a:ext>
            </a:extLst>
          </p:cNvPr>
          <p:cNvSpPr/>
          <p:nvPr/>
        </p:nvSpPr>
        <p:spPr>
          <a:xfrm>
            <a:off x="436031" y="1047749"/>
            <a:ext cx="4271210" cy="380699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C++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&lt;li&gt;A Tour of 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&lt;li&gt;Unix&lt;/li&gt;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2054" y="1396775"/>
            <a:ext cx="526190" cy="566748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79"/>
          <p:cNvSpPr/>
          <p:nvPr/>
        </p:nvSpPr>
        <p:spPr>
          <a:xfrm>
            <a:off x="2992324" y="1122856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600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 sz="1800" dirty="0">
              <a:solidFill>
                <a:srgbClr val="00B05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750403" y="2055566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1E5ED2E-8475-40F9-98A8-27A22C06CF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6458907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Linus </a:t>
            </a:r>
            <a:r>
              <a:rPr lang="en" dirty="0"/>
              <a:t>pushes (uploads) </a:t>
            </a:r>
            <a:r>
              <a:rPr lang="en-US" dirty="0"/>
              <a:t>his </a:t>
            </a:r>
            <a:r>
              <a:rPr lang="en" dirty="0"/>
              <a:t>revision to the main branch, but he doesn’t pull first. Because he did not pull first, he sees no conflicts in the code </a:t>
            </a:r>
            <a:br>
              <a:rPr lang="en" dirty="0"/>
            </a:br>
            <a:r>
              <a:rPr lang="en" dirty="0"/>
              <a:t>(and doesn’t get </a:t>
            </a:r>
            <a:r>
              <a:rPr lang="en-US" dirty="0"/>
              <a:t>Bjarne</a:t>
            </a:r>
            <a:r>
              <a:rPr lang="en" dirty="0"/>
              <a:t>’s work!). </a:t>
            </a:r>
            <a:r>
              <a:rPr lang="en" b="1" dirty="0">
                <a:solidFill>
                  <a:srgbClr val="FF0000"/>
                </a:solidFill>
              </a:rPr>
              <a:t>This is not what we want.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7629556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5668282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889407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25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857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4453882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20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7326107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7755807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06715" y="3338563"/>
            <a:ext cx="3806604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584988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</a:t>
            </a:r>
            <a:r>
              <a:rPr lang="en-US" dirty="0"/>
              <a:t>Linus</a:t>
            </a:r>
            <a:r>
              <a:rPr lang="en" dirty="0"/>
              <a:t> Had Made a Pull First...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6031895" y="2735625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4415</Words>
  <Application>Microsoft Office PowerPoint</Application>
  <PresentationFormat>On-screen Show (16:9)</PresentationFormat>
  <Paragraphs>653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Amatic SC</vt:lpstr>
      <vt:lpstr>Roboto Light</vt:lpstr>
      <vt:lpstr>Roboto</vt:lpstr>
      <vt:lpstr>Roboto Thin</vt:lpstr>
      <vt:lpstr>Inconsolata</vt:lpstr>
      <vt:lpstr>Roboto Medium</vt:lpstr>
      <vt:lpstr>Times New Roman</vt:lpstr>
      <vt:lpstr>Calibri</vt:lpstr>
      <vt:lpstr>Arial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</vt:lpstr>
      <vt:lpstr>The Group Project </vt:lpstr>
      <vt:lpstr>The Team Goes to Work</vt:lpstr>
      <vt:lpstr>Dennis Pushes First</vt:lpstr>
      <vt:lpstr>Rule: Pull first, and then push your changes.</vt:lpstr>
      <vt:lpstr>Bjarne’s Edits Are Ready </vt:lpstr>
      <vt:lpstr>Bjarne Conflicts with the Master Branch</vt:lpstr>
      <vt:lpstr>Bjarne Resolves</vt:lpstr>
      <vt:lpstr>Bjarne Fixes and Pushes</vt:lpstr>
      <vt:lpstr>Linus Starts His Work</vt:lpstr>
      <vt:lpstr>Linus Pushes </vt:lpstr>
      <vt:lpstr>If Linus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46</cp:revision>
  <dcterms:modified xsi:type="dcterms:W3CDTF">2019-11-12T19:00:03Z</dcterms:modified>
</cp:coreProperties>
</file>